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9" r:id="rId6"/>
    <p:sldId id="266" r:id="rId7"/>
    <p:sldId id="267" r:id="rId8"/>
    <p:sldId id="268" r:id="rId9"/>
    <p:sldId id="269" r:id="rId10"/>
    <p:sldId id="270" r:id="rId11"/>
    <p:sldId id="271" r:id="rId12"/>
    <p:sldId id="275" r:id="rId13"/>
    <p:sldId id="273" r:id="rId14"/>
    <p:sldId id="274" r:id="rId15"/>
    <p:sldId id="276" r:id="rId16"/>
    <p:sldId id="261" r:id="rId17"/>
    <p:sldId id="260" r:id="rId18"/>
    <p:sldId id="263" r:id="rId19"/>
    <p:sldId id="262" r:id="rId20"/>
    <p:sldId id="264" r:id="rId21"/>
    <p:sldId id="278" r:id="rId22"/>
    <p:sldId id="265" r:id="rId23"/>
    <p:sldId id="272" r:id="rId24"/>
    <p:sldId id="277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  <p:modifyVerifier cryptProviderType="rsaFull" cryptAlgorithmClass="hash" cryptAlgorithmType="typeAny" cryptAlgorithmSid="4" spinCount="100000" saltData="BbtvsH2XwaAJSqHGgmdZaw==" hashData="OWyzcOappcceBgjdiqx3APVSmo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24" y="-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4F1EA6-106D-4DCE-BB4A-A7D0D93258B2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DDDC77BE-EEBC-4A15-AEB9-195565DAD56A}">
      <dgm:prSet phldrT="[Texto]"/>
      <dgm:spPr/>
      <dgm:t>
        <a:bodyPr/>
        <a:lstStyle/>
        <a:p>
          <a:r>
            <a:rPr lang="pt-BR" dirty="0" smtClean="0"/>
            <a:t>Veículo cadastrado</a:t>
          </a:r>
          <a:endParaRPr lang="pt-BR" dirty="0"/>
        </a:p>
      </dgm:t>
    </dgm:pt>
    <dgm:pt modelId="{9A4E97E0-FBCE-4D6D-BA19-6E80B6EF51F1}" type="parTrans" cxnId="{35A400A5-4E28-48DE-B550-1F4AE81EA2F7}">
      <dgm:prSet/>
      <dgm:spPr/>
      <dgm:t>
        <a:bodyPr/>
        <a:lstStyle/>
        <a:p>
          <a:endParaRPr lang="pt-BR"/>
        </a:p>
      </dgm:t>
    </dgm:pt>
    <dgm:pt modelId="{C9C3DA92-AA5F-4FBB-9872-4A84AB05A86E}" type="sibTrans" cxnId="{35A400A5-4E28-48DE-B550-1F4AE81EA2F7}">
      <dgm:prSet/>
      <dgm:spPr/>
      <dgm:t>
        <a:bodyPr/>
        <a:lstStyle/>
        <a:p>
          <a:endParaRPr lang="pt-BR"/>
        </a:p>
      </dgm:t>
    </dgm:pt>
    <dgm:pt modelId="{355E94F6-6F31-4385-9CFF-90E56D86D3E1}">
      <dgm:prSet phldrT="[Texto]"/>
      <dgm:spPr/>
      <dgm:t>
        <a:bodyPr/>
        <a:lstStyle/>
        <a:p>
          <a:r>
            <a:rPr lang="pt-BR" dirty="0" smtClean="0"/>
            <a:t>Otimização de vagas</a:t>
          </a:r>
          <a:endParaRPr lang="pt-BR" dirty="0"/>
        </a:p>
      </dgm:t>
    </dgm:pt>
    <dgm:pt modelId="{082A121F-D215-4D28-9DE3-5BC00E531B32}" type="parTrans" cxnId="{53C67F96-81E9-407A-8676-8FE612C0B572}">
      <dgm:prSet/>
      <dgm:spPr/>
      <dgm:t>
        <a:bodyPr/>
        <a:lstStyle/>
        <a:p>
          <a:endParaRPr lang="pt-BR"/>
        </a:p>
      </dgm:t>
    </dgm:pt>
    <dgm:pt modelId="{511DED51-182B-44F1-852D-67AD098CB8E0}" type="sibTrans" cxnId="{53C67F96-81E9-407A-8676-8FE612C0B572}">
      <dgm:prSet/>
      <dgm:spPr/>
      <dgm:t>
        <a:bodyPr/>
        <a:lstStyle/>
        <a:p>
          <a:endParaRPr lang="pt-BR"/>
        </a:p>
      </dgm:t>
    </dgm:pt>
    <dgm:pt modelId="{5DDC312E-A579-4C96-89BC-B4052E6EBD30}">
      <dgm:prSet phldrT="[Texto]"/>
      <dgm:spPr/>
      <dgm:t>
        <a:bodyPr/>
        <a:lstStyle/>
        <a:p>
          <a:r>
            <a:rPr lang="pt-BR" dirty="0" smtClean="0"/>
            <a:t>Atendimento e respeito</a:t>
          </a:r>
          <a:endParaRPr lang="pt-BR" dirty="0"/>
        </a:p>
      </dgm:t>
    </dgm:pt>
    <dgm:pt modelId="{2371F232-688E-421C-AB2E-3C2793E508CC}" type="parTrans" cxnId="{76E42034-6D14-49E8-8EBF-AFBB6B34DAAF}">
      <dgm:prSet/>
      <dgm:spPr/>
      <dgm:t>
        <a:bodyPr/>
        <a:lstStyle/>
        <a:p>
          <a:endParaRPr lang="pt-BR"/>
        </a:p>
      </dgm:t>
    </dgm:pt>
    <dgm:pt modelId="{E1BDC15D-8876-4920-B661-6DB9CF6BB1E6}" type="sibTrans" cxnId="{76E42034-6D14-49E8-8EBF-AFBB6B34DAAF}">
      <dgm:prSet/>
      <dgm:spPr/>
      <dgm:t>
        <a:bodyPr/>
        <a:lstStyle/>
        <a:p>
          <a:endParaRPr lang="pt-BR"/>
        </a:p>
      </dgm:t>
    </dgm:pt>
    <dgm:pt modelId="{CEE5048B-2C26-42FD-AB7B-9BC7402C6396}" type="pres">
      <dgm:prSet presAssocID="{6A4F1EA6-106D-4DCE-BB4A-A7D0D93258B2}" presName="compositeShape" presStyleCnt="0">
        <dgm:presLayoutVars>
          <dgm:dir/>
          <dgm:resizeHandles/>
        </dgm:presLayoutVars>
      </dgm:prSet>
      <dgm:spPr/>
    </dgm:pt>
    <dgm:pt modelId="{B7F77056-5996-4A37-B7B4-144AEE49BCE1}" type="pres">
      <dgm:prSet presAssocID="{6A4F1EA6-106D-4DCE-BB4A-A7D0D93258B2}" presName="pyramid" presStyleLbl="node1" presStyleIdx="0" presStyleCnt="1" custScaleX="96305" custLinFactNeighborX="82253" custLinFactNeighborY="3695"/>
      <dgm:spPr/>
    </dgm:pt>
    <dgm:pt modelId="{B39BBC7E-17E4-48B7-930B-76DF01810538}" type="pres">
      <dgm:prSet presAssocID="{6A4F1EA6-106D-4DCE-BB4A-A7D0D93258B2}" presName="theList" presStyleCnt="0"/>
      <dgm:spPr/>
    </dgm:pt>
    <dgm:pt modelId="{5AF9F474-2A4C-4A5D-8CA0-705BEC86A659}" type="pres">
      <dgm:prSet presAssocID="{DDDC77BE-EEBC-4A15-AEB9-195565DAD56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232AD9-CF44-492D-83DF-A60D38757889}" type="pres">
      <dgm:prSet presAssocID="{DDDC77BE-EEBC-4A15-AEB9-195565DAD56A}" presName="aSpace" presStyleCnt="0"/>
      <dgm:spPr/>
    </dgm:pt>
    <dgm:pt modelId="{A467B322-8F9C-4AE5-BF03-85F0C6BF9FC4}" type="pres">
      <dgm:prSet presAssocID="{355E94F6-6F31-4385-9CFF-90E56D86D3E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65660E-2379-47CF-A7D3-1BD17789C2C2}" type="pres">
      <dgm:prSet presAssocID="{355E94F6-6F31-4385-9CFF-90E56D86D3E1}" presName="aSpace" presStyleCnt="0"/>
      <dgm:spPr/>
    </dgm:pt>
    <dgm:pt modelId="{A034B69B-8FBD-480A-937A-B2899BAAF4E0}" type="pres">
      <dgm:prSet presAssocID="{5DDC312E-A579-4C96-89BC-B4052E6EBD30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01BCBA-E91A-4A01-B5FE-0FCEC2FD80D8}" type="pres">
      <dgm:prSet presAssocID="{5DDC312E-A579-4C96-89BC-B4052E6EBD30}" presName="aSpace" presStyleCnt="0"/>
      <dgm:spPr/>
    </dgm:pt>
  </dgm:ptLst>
  <dgm:cxnLst>
    <dgm:cxn modelId="{23E87031-8C9E-4179-A611-7DEBE06447C1}" type="presOf" srcId="{5DDC312E-A579-4C96-89BC-B4052E6EBD30}" destId="{A034B69B-8FBD-480A-937A-B2899BAAF4E0}" srcOrd="0" destOrd="0" presId="urn:microsoft.com/office/officeart/2005/8/layout/pyramid2"/>
    <dgm:cxn modelId="{18179BC6-08B7-436C-B180-B88DB168A7D2}" type="presOf" srcId="{6A4F1EA6-106D-4DCE-BB4A-A7D0D93258B2}" destId="{CEE5048B-2C26-42FD-AB7B-9BC7402C6396}" srcOrd="0" destOrd="0" presId="urn:microsoft.com/office/officeart/2005/8/layout/pyramid2"/>
    <dgm:cxn modelId="{5CF404CA-60E1-4593-BB69-25E180E953DA}" type="presOf" srcId="{355E94F6-6F31-4385-9CFF-90E56D86D3E1}" destId="{A467B322-8F9C-4AE5-BF03-85F0C6BF9FC4}" srcOrd="0" destOrd="0" presId="urn:microsoft.com/office/officeart/2005/8/layout/pyramid2"/>
    <dgm:cxn modelId="{35A400A5-4E28-48DE-B550-1F4AE81EA2F7}" srcId="{6A4F1EA6-106D-4DCE-BB4A-A7D0D93258B2}" destId="{DDDC77BE-EEBC-4A15-AEB9-195565DAD56A}" srcOrd="0" destOrd="0" parTransId="{9A4E97E0-FBCE-4D6D-BA19-6E80B6EF51F1}" sibTransId="{C9C3DA92-AA5F-4FBB-9872-4A84AB05A86E}"/>
    <dgm:cxn modelId="{53C67F96-81E9-407A-8676-8FE612C0B572}" srcId="{6A4F1EA6-106D-4DCE-BB4A-A7D0D93258B2}" destId="{355E94F6-6F31-4385-9CFF-90E56D86D3E1}" srcOrd="1" destOrd="0" parTransId="{082A121F-D215-4D28-9DE3-5BC00E531B32}" sibTransId="{511DED51-182B-44F1-852D-67AD098CB8E0}"/>
    <dgm:cxn modelId="{2647BD28-D862-40A4-8A54-FE57A884024E}" type="presOf" srcId="{DDDC77BE-EEBC-4A15-AEB9-195565DAD56A}" destId="{5AF9F474-2A4C-4A5D-8CA0-705BEC86A659}" srcOrd="0" destOrd="0" presId="urn:microsoft.com/office/officeart/2005/8/layout/pyramid2"/>
    <dgm:cxn modelId="{76E42034-6D14-49E8-8EBF-AFBB6B34DAAF}" srcId="{6A4F1EA6-106D-4DCE-BB4A-A7D0D93258B2}" destId="{5DDC312E-A579-4C96-89BC-B4052E6EBD30}" srcOrd="2" destOrd="0" parTransId="{2371F232-688E-421C-AB2E-3C2793E508CC}" sibTransId="{E1BDC15D-8876-4920-B661-6DB9CF6BB1E6}"/>
    <dgm:cxn modelId="{1F1D0DEF-386B-42E0-AE39-99AAF7889BD8}" type="presParOf" srcId="{CEE5048B-2C26-42FD-AB7B-9BC7402C6396}" destId="{B7F77056-5996-4A37-B7B4-144AEE49BCE1}" srcOrd="0" destOrd="0" presId="urn:microsoft.com/office/officeart/2005/8/layout/pyramid2"/>
    <dgm:cxn modelId="{4C7DFCEB-43BF-44FE-8F69-0D6943FFAF30}" type="presParOf" srcId="{CEE5048B-2C26-42FD-AB7B-9BC7402C6396}" destId="{B39BBC7E-17E4-48B7-930B-76DF01810538}" srcOrd="1" destOrd="0" presId="urn:microsoft.com/office/officeart/2005/8/layout/pyramid2"/>
    <dgm:cxn modelId="{8FA217C7-CBEA-4243-91AC-74AC8E4CBA9A}" type="presParOf" srcId="{B39BBC7E-17E4-48B7-930B-76DF01810538}" destId="{5AF9F474-2A4C-4A5D-8CA0-705BEC86A659}" srcOrd="0" destOrd="0" presId="urn:microsoft.com/office/officeart/2005/8/layout/pyramid2"/>
    <dgm:cxn modelId="{DCE9CC75-A860-488F-B319-73E58C61F86E}" type="presParOf" srcId="{B39BBC7E-17E4-48B7-930B-76DF01810538}" destId="{8A232AD9-CF44-492D-83DF-A60D38757889}" srcOrd="1" destOrd="0" presId="urn:microsoft.com/office/officeart/2005/8/layout/pyramid2"/>
    <dgm:cxn modelId="{F4191336-26C0-44D4-814C-91A63885CB94}" type="presParOf" srcId="{B39BBC7E-17E4-48B7-930B-76DF01810538}" destId="{A467B322-8F9C-4AE5-BF03-85F0C6BF9FC4}" srcOrd="2" destOrd="0" presId="urn:microsoft.com/office/officeart/2005/8/layout/pyramid2"/>
    <dgm:cxn modelId="{27A63686-C1AD-47A7-A902-06851123DC10}" type="presParOf" srcId="{B39BBC7E-17E4-48B7-930B-76DF01810538}" destId="{8B65660E-2379-47CF-A7D3-1BD17789C2C2}" srcOrd="3" destOrd="0" presId="urn:microsoft.com/office/officeart/2005/8/layout/pyramid2"/>
    <dgm:cxn modelId="{2A858BB3-12FE-45E5-A468-C80D5B2B7B21}" type="presParOf" srcId="{B39BBC7E-17E4-48B7-930B-76DF01810538}" destId="{A034B69B-8FBD-480A-937A-B2899BAAF4E0}" srcOrd="4" destOrd="0" presId="urn:microsoft.com/office/officeart/2005/8/layout/pyramid2"/>
    <dgm:cxn modelId="{479CF2C2-7426-4F18-9DFD-BD670B5C9599}" type="presParOf" srcId="{B39BBC7E-17E4-48B7-930B-76DF01810538}" destId="{D701BCBA-E91A-4A01-B5FE-0FCEC2FD80D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77056-5996-4A37-B7B4-144AEE49BCE1}">
      <dsp:nvSpPr>
        <dsp:cNvPr id="0" name=""/>
        <dsp:cNvSpPr/>
      </dsp:nvSpPr>
      <dsp:spPr>
        <a:xfrm>
          <a:off x="2943860" y="0"/>
          <a:ext cx="3407296" cy="353802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9F474-2A4C-4A5D-8CA0-705BEC86A659}">
      <dsp:nvSpPr>
        <dsp:cNvPr id="0" name=""/>
        <dsp:cNvSpPr/>
      </dsp:nvSpPr>
      <dsp:spPr>
        <a:xfrm>
          <a:off x="2877543" y="355703"/>
          <a:ext cx="2299717" cy="8375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Veículo cadastrado</a:t>
          </a:r>
          <a:endParaRPr lang="pt-BR" sz="2200" kern="1200" dirty="0"/>
        </a:p>
      </dsp:txBody>
      <dsp:txXfrm>
        <a:off x="2918427" y="396587"/>
        <a:ext cx="2217949" cy="755749"/>
      </dsp:txXfrm>
    </dsp:sp>
    <dsp:sp modelId="{A467B322-8F9C-4AE5-BF03-85F0C6BF9FC4}">
      <dsp:nvSpPr>
        <dsp:cNvPr id="0" name=""/>
        <dsp:cNvSpPr/>
      </dsp:nvSpPr>
      <dsp:spPr>
        <a:xfrm>
          <a:off x="2877543" y="1297910"/>
          <a:ext cx="2299717" cy="8375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Otimização de vagas</a:t>
          </a:r>
          <a:endParaRPr lang="pt-BR" sz="2200" kern="1200" dirty="0"/>
        </a:p>
      </dsp:txBody>
      <dsp:txXfrm>
        <a:off x="2918427" y="1338794"/>
        <a:ext cx="2217949" cy="755749"/>
      </dsp:txXfrm>
    </dsp:sp>
    <dsp:sp modelId="{A034B69B-8FBD-480A-937A-B2899BAAF4E0}">
      <dsp:nvSpPr>
        <dsp:cNvPr id="0" name=""/>
        <dsp:cNvSpPr/>
      </dsp:nvSpPr>
      <dsp:spPr>
        <a:xfrm>
          <a:off x="2877543" y="2240116"/>
          <a:ext cx="2299717" cy="8375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Atendimento e respeito</a:t>
          </a:r>
          <a:endParaRPr lang="pt-BR" sz="2200" kern="1200" dirty="0"/>
        </a:p>
      </dsp:txBody>
      <dsp:txXfrm>
        <a:off x="2918427" y="2281000"/>
        <a:ext cx="2217949" cy="755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2518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50900" y="12700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50900" y="4864100"/>
            <a:ext cx="11303000" cy="157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825500" y="914400"/>
            <a:ext cx="11341100" cy="5740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pic" sz="half" idx="13"/>
          </p:nvPr>
        </p:nvSpPr>
        <p:spPr>
          <a:xfrm>
            <a:off x="7200900" y="1257300"/>
            <a:ext cx="50165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787400" y="1384300"/>
            <a:ext cx="5638800" cy="3505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787400" y="4876800"/>
            <a:ext cx="5638800" cy="375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pic" sz="half" idx="13"/>
          </p:nvPr>
        </p:nvSpPr>
        <p:spPr>
          <a:xfrm>
            <a:off x="7213600" y="2755900"/>
            <a:ext cx="50165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half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5321300" cy="338138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4"/>
          </p:nvPr>
        </p:nvSpPr>
        <p:spPr>
          <a:xfrm>
            <a:off x="6858000" y="1270000"/>
            <a:ext cx="5316292" cy="3378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half" idx="15"/>
          </p:nvPr>
        </p:nvSpPr>
        <p:spPr>
          <a:xfrm>
            <a:off x="1143000" y="1244600"/>
            <a:ext cx="52197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12534899" y="9309100"/>
            <a:ext cx="312015" cy="312343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Blue-Ocean-Strategy-1-1024x780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69" b="76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9" name="Shape 119"/>
          <p:cNvSpPr/>
          <p:nvPr/>
        </p:nvSpPr>
        <p:spPr>
          <a:xfrm>
            <a:off x="7576980" y="269974"/>
            <a:ext cx="511409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70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rPr sz="6000" b="1" dirty="0" err="1" smtClean="0"/>
              <a:t>Voc</a:t>
            </a:r>
            <a:r>
              <a:rPr lang="pt-BR" sz="6000" b="1" dirty="0" smtClean="0"/>
              <a:t>ê</a:t>
            </a:r>
            <a:r>
              <a:rPr sz="6000" b="1" dirty="0" smtClean="0"/>
              <a:t> </a:t>
            </a:r>
            <a:r>
              <a:rPr sz="6000" b="1" dirty="0" err="1"/>
              <a:t>quer</a:t>
            </a:r>
            <a:r>
              <a:rPr sz="6000" b="1" dirty="0"/>
              <a:t> </a:t>
            </a:r>
            <a:r>
              <a:rPr sz="6000" b="1" dirty="0" err="1"/>
              <a:t>transformar</a:t>
            </a:r>
            <a:r>
              <a:rPr sz="6000" b="1" dirty="0"/>
              <a:t>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142360" y="6592311"/>
            <a:ext cx="5688632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b="1" dirty="0">
                <a:solidFill>
                  <a:schemeClr val="bg2"/>
                </a:solidFill>
                <a:effectLst/>
              </a:rPr>
              <a:t>“Prevenção Primária à violência e criminalidade”</a:t>
            </a:r>
            <a:endParaRPr kumimoji="0" lang="pt-BR" sz="42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sym typeface="Helvetica Neue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agner\Documents\Eu\Apresentação\pev´s Mour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556319"/>
            <a:ext cx="11593287" cy="86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102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Wagner\Documents\Eu\Apresentação\Cmte Geral Polícia Militar de São Paulo - Cel. Ricardo Gambaro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1348408"/>
            <a:ext cx="12093096" cy="80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69752" y="5855682"/>
            <a:ext cx="4320480" cy="121058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72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2ª Fase</a:t>
            </a:r>
            <a:endParaRPr kumimoji="0" lang="pt-BR" sz="7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" name="Seta para baixo 2"/>
          <p:cNvSpPr/>
          <p:nvPr/>
        </p:nvSpPr>
        <p:spPr>
          <a:xfrm>
            <a:off x="885776" y="3292624"/>
            <a:ext cx="1008112" cy="2376264"/>
          </a:xfrm>
          <a:prstGeom prst="down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4410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agner\Documents\Eu\Apresentação\IMG_5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219200"/>
            <a:ext cx="12647083" cy="71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41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agner\Documents\Eu\Apresentação\IMG_74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9" y="2068488"/>
            <a:ext cx="11489365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41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agner\Documents\Eu\Apresentação\IMG_74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08" y="916360"/>
            <a:ext cx="7519478" cy="42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Wagner\Documents\Eu\Apresentação\IMG_74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3" y="5596880"/>
            <a:ext cx="6861958" cy="387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41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Wagner\Documents\Eu\Apresentação\suspeito por do 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3" y="5236840"/>
            <a:ext cx="7499495" cy="423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Wagner\Documents\Eu\Apresentação\placa suspei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08" y="412304"/>
            <a:ext cx="7794712" cy="43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41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381719" y="1089016"/>
            <a:ext cx="6482629" cy="3211720"/>
          </a:xfrm>
          <a:prstGeom prst="rect">
            <a:avLst/>
          </a:prstGeom>
        </p:spPr>
        <p:txBody>
          <a:bodyPr>
            <a:normAutofit/>
          </a:bodyPr>
          <a:lstStyle>
            <a:lvl1pPr defTabSz="262889">
              <a:defRPr sz="3239">
                <a:effectLst>
                  <a:outerShdw blurRad="22860" dist="17144" dir="5400000" rotWithShape="0">
                    <a:srgbClr val="000000"/>
                  </a:outerShdw>
                </a:effectLst>
              </a:defRPr>
            </a:lvl1pPr>
          </a:lstStyle>
          <a:p>
            <a:pPr algn="ctr"/>
            <a:r>
              <a:rPr sz="4800" b="1" dirty="0" smtClean="0"/>
              <a:t>Case</a:t>
            </a:r>
            <a:r>
              <a:rPr lang="pt-BR" sz="4800" b="1" dirty="0" smtClean="0"/>
              <a:t> 2</a:t>
            </a:r>
            <a:r>
              <a:rPr lang="pt-BR" sz="4800" dirty="0" smtClean="0"/>
              <a:t/>
            </a:r>
            <a:br>
              <a:rPr lang="pt-BR" sz="4800" dirty="0" smtClean="0"/>
            </a:br>
            <a:r>
              <a:rPr sz="4800" u="sng" dirty="0" smtClean="0"/>
              <a:t>COFIN</a:t>
            </a:r>
            <a:r>
              <a:rPr lang="pt-BR" sz="4800" dirty="0" smtClean="0"/>
              <a:t/>
            </a:r>
            <a:br>
              <a:rPr lang="pt-BR" sz="4800" dirty="0" smtClean="0"/>
            </a:br>
            <a:r>
              <a:rPr sz="4800" dirty="0" err="1" smtClean="0"/>
              <a:t>Diretoria</a:t>
            </a:r>
            <a:r>
              <a:rPr sz="4800" dirty="0" smtClean="0"/>
              <a:t> </a:t>
            </a:r>
            <a:r>
              <a:rPr sz="4800" dirty="0"/>
              <a:t>de </a:t>
            </a:r>
            <a:r>
              <a:rPr sz="4800" dirty="0" err="1" smtClean="0"/>
              <a:t>Finanças</a:t>
            </a:r>
            <a:r>
              <a:rPr lang="pt-BR" sz="4800" dirty="0" smtClean="0"/>
              <a:t/>
            </a:r>
            <a:br>
              <a:rPr lang="pt-BR" sz="4800" dirty="0" smtClean="0"/>
            </a:br>
            <a:r>
              <a:rPr sz="4800" b="1" dirty="0" err="1" smtClean="0"/>
              <a:t>Polícia</a:t>
            </a:r>
            <a:r>
              <a:rPr sz="4800" b="1" dirty="0" smtClean="0"/>
              <a:t> </a:t>
            </a:r>
            <a:r>
              <a:rPr sz="4800" b="1" dirty="0" err="1"/>
              <a:t>Militar</a:t>
            </a:r>
            <a:endParaRPr sz="4800" b="1" dirty="0"/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525736" y="5020816"/>
            <a:ext cx="11850414" cy="41044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t-BR" sz="3200" dirty="0" smtClean="0">
                <a:effectLst/>
              </a:rPr>
              <a:t>“</a:t>
            </a:r>
            <a:r>
              <a:rPr lang="pt-BR" sz="3200" b="1" dirty="0">
                <a:effectLst/>
              </a:rPr>
              <a:t>Dividas</a:t>
            </a:r>
            <a:r>
              <a:rPr lang="pt-BR" sz="3200" dirty="0">
                <a:effectLst/>
              </a:rPr>
              <a:t>” históricas: água, energia elétrica, telefonia e gás;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sz="3200" dirty="0">
                <a:effectLst/>
              </a:rPr>
              <a:t>Valor </a:t>
            </a:r>
            <a:r>
              <a:rPr lang="pt-BR" sz="3200" b="1" dirty="0">
                <a:effectLst/>
              </a:rPr>
              <a:t>apresentado: 130 milhões</a:t>
            </a:r>
            <a:r>
              <a:rPr lang="pt-BR" sz="3200" dirty="0">
                <a:effectLst/>
              </a:rPr>
              <a:t>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sz="3200" dirty="0">
                <a:effectLst/>
              </a:rPr>
              <a:t>108 concessionárias no Estado;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sz="3200" dirty="0">
                <a:effectLst/>
              </a:rPr>
              <a:t>Levantamento;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sz="3200" b="1" dirty="0">
                <a:effectLst/>
              </a:rPr>
              <a:t>Software</a:t>
            </a:r>
            <a:r>
              <a:rPr lang="pt-BR" sz="3200" dirty="0">
                <a:effectLst/>
              </a:rPr>
              <a:t>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sz="3200" dirty="0">
                <a:effectLst/>
              </a:rPr>
              <a:t>Cadastramento/treinamento/sistema de controle e solução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sz="3200" dirty="0">
                <a:effectLst/>
              </a:rPr>
              <a:t>Liquidado: </a:t>
            </a:r>
            <a:r>
              <a:rPr lang="pt-BR" sz="3200" b="1" dirty="0">
                <a:effectLst/>
              </a:rPr>
              <a:t>90 milhões</a:t>
            </a:r>
            <a:r>
              <a:rPr lang="pt-BR" sz="3200" dirty="0">
                <a:effectLst/>
              </a:rPr>
              <a:t>;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sz="3200" dirty="0">
                <a:effectLst/>
              </a:rPr>
              <a:t>Redução das despesas em </a:t>
            </a:r>
            <a:r>
              <a:rPr lang="pt-BR" sz="3200" b="1" dirty="0">
                <a:effectLst/>
              </a:rPr>
              <a:t>1.8 milhão/ano.</a:t>
            </a:r>
            <a:endParaRPr lang="pt-BR" sz="3200" dirty="0">
              <a:effectLst/>
            </a:endParaRPr>
          </a:p>
          <a:p>
            <a:pPr defTabSz="362204">
              <a:defRPr sz="2604">
                <a:effectLst>
                  <a:outerShdw blurRad="31496" dist="23622" dir="5400000" rotWithShape="0">
                    <a:srgbClr val="000000"/>
                  </a:outerShdw>
                </a:effectLst>
              </a:defRPr>
            </a:pPr>
            <a:endParaRPr sz="3200" dirty="0"/>
          </a:p>
        </p:txBody>
      </p:sp>
      <p:grpSp>
        <p:nvGrpSpPr>
          <p:cNvPr id="141" name="Group 141"/>
          <p:cNvGrpSpPr/>
          <p:nvPr/>
        </p:nvGrpSpPr>
        <p:grpSpPr>
          <a:xfrm>
            <a:off x="6864349" y="1089016"/>
            <a:ext cx="5702301" cy="3787784"/>
            <a:chOff x="0" y="0"/>
            <a:chExt cx="5702300" cy="3787783"/>
          </a:xfrm>
        </p:grpSpPr>
        <p:pic>
          <p:nvPicPr>
            <p:cNvPr id="140" name="images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809" r="3809"/>
            <a:stretch>
              <a:fillRect/>
            </a:stretch>
          </p:blipFill>
          <p:spPr>
            <a:xfrm>
              <a:off x="190500" y="190500"/>
              <a:ext cx="5321300" cy="33813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Imagem 138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2300" cy="378778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237704" y="340296"/>
            <a:ext cx="4977182" cy="24384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1"/>
                </a:solidFill>
              </a:rPr>
              <a:t>Projeto </a:t>
            </a:r>
            <a:r>
              <a:rPr b="1" dirty="0" smtClean="0">
                <a:solidFill>
                  <a:schemeClr val="accent1"/>
                </a:solidFill>
              </a:rPr>
              <a:t>Ourinhos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135" name="Shape 135"/>
          <p:cNvSpPr>
            <a:spLocks noGrp="1"/>
          </p:cNvSpPr>
          <p:nvPr>
            <p:ph type="body" sz="half" idx="1"/>
          </p:nvPr>
        </p:nvSpPr>
        <p:spPr>
          <a:xfrm>
            <a:off x="787400" y="4948808"/>
            <a:ext cx="10251504" cy="4392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473201">
              <a:spcBef>
                <a:spcPts val="2900"/>
              </a:spcBef>
              <a:buNone/>
              <a:defRPr sz="2916">
                <a:effectLst>
                  <a:outerShdw blurRad="41148" dist="30861" dir="5400000" rotWithShape="0">
                    <a:srgbClr val="000000"/>
                  </a:outerShdw>
                </a:effectLst>
              </a:defRPr>
            </a:pPr>
            <a:r>
              <a:rPr dirty="0"/>
              <a:t>1)	Desenvolvimento de um </a:t>
            </a:r>
            <a:r>
              <a:rPr b="1" u="sng" dirty="0">
                <a:solidFill>
                  <a:schemeClr val="tx1"/>
                </a:solidFill>
              </a:rPr>
              <a:t>Plano Municipal de Segurança</a:t>
            </a:r>
            <a:r>
              <a:rPr dirty="0"/>
              <a:t>;</a:t>
            </a:r>
          </a:p>
          <a:p>
            <a:pPr marL="0" indent="0" defTabSz="473201">
              <a:spcBef>
                <a:spcPts val="2900"/>
              </a:spcBef>
              <a:buNone/>
              <a:defRPr sz="2916">
                <a:effectLst>
                  <a:outerShdw blurRad="41148" dist="30861" dir="5400000" rotWithShape="0">
                    <a:srgbClr val="000000"/>
                  </a:outerShdw>
                </a:effectLst>
              </a:defRPr>
            </a:pPr>
            <a:r>
              <a:rPr dirty="0"/>
              <a:t>2)	Implantação da </a:t>
            </a:r>
            <a:r>
              <a:rPr b="1" u="sng" dirty="0" err="1"/>
              <a:t>Guarda</a:t>
            </a:r>
            <a:r>
              <a:rPr b="1" u="sng" dirty="0"/>
              <a:t> Municipal</a:t>
            </a:r>
            <a:r>
              <a:rPr dirty="0"/>
              <a:t>;</a:t>
            </a:r>
          </a:p>
          <a:p>
            <a:pPr marL="0" indent="0" defTabSz="473201">
              <a:spcBef>
                <a:spcPts val="2900"/>
              </a:spcBef>
              <a:buNone/>
              <a:defRPr sz="2916">
                <a:effectLst>
                  <a:outerShdw blurRad="41148" dist="30861" dir="5400000" rotWithShape="0">
                    <a:srgbClr val="000000"/>
                  </a:outerShdw>
                </a:effectLst>
              </a:defRPr>
            </a:pPr>
            <a:r>
              <a:rPr dirty="0"/>
              <a:t>3)	Sistema de </a:t>
            </a:r>
            <a:r>
              <a:rPr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Monitoração</a:t>
            </a:r>
            <a:r>
              <a:rPr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r>
              <a:rPr dirty="0"/>
              <a:t>;</a:t>
            </a:r>
          </a:p>
          <a:p>
            <a:pPr marL="0" indent="0" defTabSz="473201">
              <a:spcBef>
                <a:spcPts val="2900"/>
              </a:spcBef>
              <a:buNone/>
              <a:defRPr sz="2916">
                <a:effectLst>
                  <a:outerShdw blurRad="41148" dist="30861" dir="5400000" rotWithShape="0">
                    <a:srgbClr val="000000"/>
                  </a:outerShdw>
                </a:effectLst>
              </a:defRPr>
            </a:pPr>
            <a:r>
              <a:rPr dirty="0"/>
              <a:t>4)	</a:t>
            </a:r>
            <a:r>
              <a:rPr dirty="0" err="1"/>
              <a:t>Necessidade</a:t>
            </a:r>
            <a:r>
              <a:rPr dirty="0"/>
              <a:t> de </a:t>
            </a:r>
            <a:r>
              <a:rPr b="1" u="sng" dirty="0" err="1"/>
              <a:t>recursos</a:t>
            </a:r>
            <a:r>
              <a:rPr dirty="0"/>
              <a:t> </a:t>
            </a:r>
            <a:r>
              <a:rPr dirty="0" err="1"/>
              <a:t>orçamentários</a:t>
            </a:r>
            <a:r>
              <a:rPr dirty="0"/>
              <a:t> e </a:t>
            </a:r>
            <a:r>
              <a:rPr dirty="0" err="1"/>
              <a:t>financeiros</a:t>
            </a:r>
            <a:r>
              <a:rPr dirty="0"/>
              <a:t> para </a:t>
            </a:r>
            <a:r>
              <a:rPr dirty="0" err="1"/>
              <a:t>fazer</a:t>
            </a:r>
            <a:r>
              <a:rPr dirty="0"/>
              <a:t> </a:t>
            </a:r>
            <a:r>
              <a:rPr dirty="0" err="1"/>
              <a:t>frente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políticas</a:t>
            </a:r>
            <a:r>
              <a:rPr dirty="0"/>
              <a:t> de </a:t>
            </a:r>
            <a:r>
              <a:rPr dirty="0" err="1" smtClean="0"/>
              <a:t>prevenção</a:t>
            </a:r>
            <a:r>
              <a:rPr lang="pt-BR" dirty="0" smtClean="0"/>
              <a:t>.</a:t>
            </a:r>
            <a:endParaRPr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886" y="268288"/>
            <a:ext cx="744352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Espaço Reservado para Imagem 148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23100" y="2565400"/>
            <a:ext cx="5397500" cy="6121400"/>
          </a:xfrm>
          <a:prstGeom prst="rect">
            <a:avLst/>
          </a:prstGeom>
        </p:spPr>
      </p:pic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Alinhamento</a:t>
            </a:r>
            <a:r>
              <a:rPr dirty="0"/>
              <a:t> </a:t>
            </a:r>
            <a:r>
              <a:rPr dirty="0" err="1"/>
              <a:t>Institucional</a:t>
            </a:r>
            <a:endParaRPr dirty="0"/>
          </a:p>
        </p:txBody>
      </p:sp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xfrm>
            <a:off x="787400" y="2768600"/>
            <a:ext cx="6219056" cy="5715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04495" indent="-404495" defTabSz="531622">
              <a:spcBef>
                <a:spcPts val="3200"/>
              </a:spcBef>
              <a:buBlip>
                <a:blip r:embed="rId3"/>
              </a:buBlip>
              <a:defRPr sz="3276">
                <a:effectLst>
                  <a:outerShdw blurRad="46228" dist="34671" dir="5400000" rotWithShape="0">
                    <a:srgbClr val="000000"/>
                  </a:outerShdw>
                </a:effectLst>
              </a:defRPr>
            </a:pPr>
            <a:r>
              <a:rPr dirty="0" err="1"/>
              <a:t>Homicídio</a:t>
            </a:r>
            <a:r>
              <a:rPr dirty="0"/>
              <a:t>;</a:t>
            </a:r>
          </a:p>
          <a:p>
            <a:pPr marL="404495" indent="-404495" defTabSz="531622">
              <a:spcBef>
                <a:spcPts val="3200"/>
              </a:spcBef>
              <a:buBlip>
                <a:blip r:embed="rId3"/>
              </a:buBlip>
              <a:defRPr sz="3276">
                <a:effectLst>
                  <a:outerShdw blurRad="46228" dist="34671" dir="5400000" rotWithShape="0">
                    <a:srgbClr val="000000"/>
                  </a:outerShdw>
                </a:effectLst>
              </a:defRPr>
            </a:pPr>
            <a:r>
              <a:rPr dirty="0" err="1"/>
              <a:t>Feminicídio</a:t>
            </a:r>
            <a:r>
              <a:rPr dirty="0"/>
              <a:t>;</a:t>
            </a:r>
          </a:p>
          <a:p>
            <a:pPr marL="404495" indent="-404495" defTabSz="531622">
              <a:spcBef>
                <a:spcPts val="3200"/>
              </a:spcBef>
              <a:buBlip>
                <a:blip r:embed="rId3"/>
              </a:buBlip>
              <a:defRPr sz="3276">
                <a:effectLst>
                  <a:outerShdw blurRad="46228" dist="34671" dir="5400000" rotWithShape="0">
                    <a:srgbClr val="000000"/>
                  </a:outerShdw>
                </a:effectLst>
              </a:defRPr>
            </a:pPr>
            <a:r>
              <a:rPr dirty="0" err="1"/>
              <a:t>Violência</a:t>
            </a:r>
            <a:r>
              <a:rPr dirty="0"/>
              <a:t> </a:t>
            </a:r>
            <a:r>
              <a:rPr dirty="0" err="1"/>
              <a:t>doméstica</a:t>
            </a:r>
            <a:r>
              <a:rPr dirty="0"/>
              <a:t> e familiar;</a:t>
            </a:r>
          </a:p>
          <a:p>
            <a:pPr marL="404495" indent="-404495" defTabSz="531622">
              <a:spcBef>
                <a:spcPts val="3200"/>
              </a:spcBef>
              <a:buBlip>
                <a:blip r:embed="rId3"/>
              </a:buBlip>
              <a:defRPr sz="3276">
                <a:effectLst>
                  <a:outerShdw blurRad="46228" dist="34671" dir="5400000" rotWithShape="0">
                    <a:srgbClr val="000000"/>
                  </a:outerShdw>
                </a:effectLst>
              </a:defRPr>
            </a:pPr>
            <a:r>
              <a:rPr dirty="0" err="1"/>
              <a:t>Violência</a:t>
            </a:r>
            <a:r>
              <a:rPr dirty="0"/>
              <a:t> contra a </a:t>
            </a:r>
            <a:r>
              <a:rPr dirty="0" err="1"/>
              <a:t>mulher</a:t>
            </a:r>
            <a:r>
              <a:rPr dirty="0"/>
              <a:t>, e</a:t>
            </a:r>
          </a:p>
          <a:p>
            <a:pPr marL="404495" indent="-404495" defTabSz="531622">
              <a:spcBef>
                <a:spcPts val="3200"/>
              </a:spcBef>
              <a:buBlip>
                <a:blip r:embed="rId3"/>
              </a:buBlip>
              <a:defRPr sz="3276">
                <a:effectLst>
                  <a:outerShdw blurRad="46228" dist="34671" dir="5400000" rotWithShape="0">
                    <a:srgbClr val="000000"/>
                  </a:outerShdw>
                </a:effectLst>
              </a:defRPr>
            </a:pPr>
            <a:r>
              <a:rPr dirty="0" err="1"/>
              <a:t>Prevenção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drogas</a:t>
            </a:r>
            <a:r>
              <a:rPr dirty="0"/>
              <a:t> e </a:t>
            </a:r>
            <a:r>
              <a:rPr dirty="0" err="1"/>
              <a:t>violência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Espaço Reservado para Imagem 145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723900"/>
            <a:ext cx="11722100" cy="6146800"/>
          </a:xfrm>
          <a:prstGeom prst="rect">
            <a:avLst/>
          </a:prstGeom>
        </p:spPr>
      </p:pic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237704" y="6532984"/>
            <a:ext cx="8523312" cy="22681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000" dirty="0"/>
              <a:t>Zona Azul </a:t>
            </a:r>
            <a:r>
              <a:rPr sz="6000" dirty="0" err="1" smtClean="0"/>
              <a:t>Eletr</a:t>
            </a:r>
            <a:r>
              <a:rPr lang="pt-BR" sz="6000" dirty="0" smtClean="0"/>
              <a:t>ô</a:t>
            </a:r>
            <a:r>
              <a:rPr sz="6000" dirty="0" err="1" smtClean="0"/>
              <a:t>nica</a:t>
            </a:r>
            <a:r>
              <a:rPr lang="pt-BR" sz="6000" dirty="0" smtClean="0"/>
              <a:t>???</a:t>
            </a:r>
            <a:br>
              <a:rPr lang="pt-BR" sz="6000" dirty="0" smtClean="0"/>
            </a:br>
            <a:r>
              <a:rPr lang="pt-BR" sz="6000" dirty="0" smtClean="0"/>
              <a:t>Oportunidade </a:t>
            </a:r>
            <a:r>
              <a:rPr lang="pt-BR" sz="6000" dirty="0" smtClean="0">
                <a:latin typeface="Times New Roman"/>
                <a:cs typeface="Times New Roman"/>
              </a:rPr>
              <a:t>☺</a:t>
            </a:r>
            <a:endParaRPr sz="60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61219830"/>
              </p:ext>
            </p:extLst>
          </p:nvPr>
        </p:nvGraphicFramePr>
        <p:xfrm>
          <a:off x="6070352" y="5380856"/>
          <a:ext cx="6351157" cy="3538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495300" y="1016000"/>
            <a:ext cx="5638800" cy="3505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9937">
              <a:defRPr sz="6408">
                <a:effectLst>
                  <a:outerShdw blurRad="45212" dist="33909" dir="5400000" rotWithShape="0">
                    <a:srgbClr val="000000"/>
                  </a:outerShdw>
                </a:effectLst>
              </a:defRPr>
            </a:pPr>
            <a:r>
              <a:rPr dirty="0"/>
              <a:t>Plano Municipal de </a:t>
            </a:r>
            <a:r>
              <a:rPr dirty="0" err="1"/>
              <a:t>Segurança</a:t>
            </a:r>
            <a:endParaRPr dirty="0"/>
          </a:p>
          <a:p>
            <a:pPr defTabSz="519937">
              <a:defRPr sz="6408">
                <a:effectLst>
                  <a:outerShdw blurRad="45212" dist="33909" dir="5400000" rotWithShape="0">
                    <a:srgbClr val="000000"/>
                  </a:outerShdw>
                </a:effectLst>
              </a:defRPr>
            </a:pPr>
            <a:r>
              <a:rPr dirty="0" smtClean="0"/>
              <a:t>P</a:t>
            </a:r>
            <a:r>
              <a:rPr lang="pt-BR" dirty="0" smtClean="0"/>
              <a:t>ú</a:t>
            </a:r>
            <a:r>
              <a:rPr dirty="0" err="1" smtClean="0"/>
              <a:t>blica</a:t>
            </a:r>
            <a:endParaRPr dirty="0"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495300" y="6295280"/>
            <a:ext cx="5638800" cy="279792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Necessário</a:t>
            </a:r>
            <a:r>
              <a:rPr dirty="0"/>
              <a:t> para </a:t>
            </a:r>
            <a:r>
              <a:rPr dirty="0" err="1"/>
              <a:t>obtenção</a:t>
            </a:r>
            <a:r>
              <a:rPr dirty="0"/>
              <a:t> de </a:t>
            </a:r>
            <a:r>
              <a:rPr dirty="0" err="1"/>
              <a:t>verbas</a:t>
            </a:r>
            <a:r>
              <a:rPr dirty="0"/>
              <a:t> </a:t>
            </a:r>
            <a:r>
              <a:rPr dirty="0" err="1"/>
              <a:t>Federais</a:t>
            </a:r>
            <a:r>
              <a:rPr dirty="0"/>
              <a:t> e </a:t>
            </a:r>
            <a:r>
              <a:rPr dirty="0" err="1"/>
              <a:t>Estaduais</a:t>
            </a:r>
            <a:endParaRPr dirty="0"/>
          </a:p>
        </p:txBody>
      </p:sp>
      <p:pic>
        <p:nvPicPr>
          <p:cNvPr id="123" name="009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3136900"/>
            <a:ext cx="6159500" cy="433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Oportunidades</a:t>
            </a:r>
            <a:r>
              <a:rPr dirty="0"/>
              <a:t> </a:t>
            </a:r>
            <a:r>
              <a:rPr dirty="0" err="1"/>
              <a:t>Adicionais</a:t>
            </a:r>
            <a:endParaRPr dirty="0"/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309712" y="2463800"/>
            <a:ext cx="12241360" cy="68832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1)	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Georeferenciamento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trânsito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vagas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comércio/</a:t>
            </a:r>
            <a:r>
              <a:rPr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afins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Veículos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2)	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Sala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Monitoração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Monitoramento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CICC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3)	Sistema de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Georeferenciamento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criminal e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administrativo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4)	Sistema de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Identificação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Georeferenciamento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Prevenção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Primária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desordem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e social –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comércio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venda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indiscriminada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bebida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veículos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ndonados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5)	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Instituição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Guarda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Municipal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6)	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Instituição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Patrulha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Maria da Penha</a:t>
            </a:r>
            <a:r>
              <a:rPr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Oportunidades</a:t>
            </a:r>
            <a:r>
              <a:rPr dirty="0"/>
              <a:t> </a:t>
            </a:r>
            <a:r>
              <a:rPr dirty="0" err="1"/>
              <a:t>Adicionais</a:t>
            </a:r>
            <a:endParaRPr dirty="0"/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787400" y="2463800"/>
            <a:ext cx="11430000" cy="68832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7)	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Implantação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SegD’Boa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”/DETECTA/RADAR (ALERTA BRASIL);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8)	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Utilidade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9)	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Abrangência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Municipal;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10)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Transportes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público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coletivo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11) Sistema 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Eletrônico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3200" b="1" u="sng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desempenho</a:t>
            </a:r>
            <a:r>
              <a:rPr sz="3200" b="1" u="sng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sz="3200" b="1" u="sng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frequência</a:t>
            </a:r>
            <a:r>
              <a:rPr sz="3200" b="1" u="sng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escolar </a:t>
            </a:r>
          </a:p>
          <a:p>
            <a:pPr marL="0" indent="0" defTabSz="327152">
              <a:spcBef>
                <a:spcPts val="2000"/>
              </a:spcBef>
              <a:buNone/>
              <a:defRPr sz="2016">
                <a:effectLst>
                  <a:outerShdw blurRad="28448" dist="21336" dir="5400000" rotWithShape="0">
                    <a:srgbClr val="000000"/>
                  </a:outerShdw>
                </a:effectLst>
              </a:defRPr>
            </a:pP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12)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Coleta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seletiva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32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lixo</a:t>
            </a:r>
            <a:r>
              <a:rPr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Nacional de 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Resíduos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Sólidos</a:t>
            </a:r>
            <a:r>
              <a:rPr sz="3200" dirty="0">
                <a:effectLst>
                  <a:outerShdw blurRad="28448" dist="21336" dir="5400000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140367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7576980" y="469645"/>
            <a:ext cx="5114099" cy="8814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70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Insanidade é continuar fazendo sempre a mesma coisa e esperar resultados diferentes </a:t>
            </a:r>
          </a:p>
        </p:txBody>
      </p:sp>
      <p:pic>
        <p:nvPicPr>
          <p:cNvPr id="157" name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30578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40638" y="671300"/>
            <a:ext cx="10657184" cy="881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5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AGRADECIMENTOS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sym typeface="Helvetica Neue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dirty="0" err="1" smtClean="0"/>
              <a:t>Dr</a:t>
            </a:r>
            <a:r>
              <a:rPr lang="pt-BR" sz="4400" dirty="0" smtClean="0"/>
              <a:t> Alexandre de Moraes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dirty="0" err="1" smtClean="0"/>
              <a:t>Dr</a:t>
            </a:r>
            <a:r>
              <a:rPr lang="pt-BR" sz="4400" dirty="0" smtClean="0"/>
              <a:t> Celso </a:t>
            </a:r>
            <a:r>
              <a:rPr lang="pt-BR" sz="4400" dirty="0" err="1" smtClean="0"/>
              <a:t>Perioli</a:t>
            </a:r>
            <a:endParaRPr lang="pt-BR" sz="4400" dirty="0" smtClean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Dr</a:t>
            </a:r>
            <a:r>
              <a:rPr kumimoji="0" lang="pt-BR" sz="4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 </a:t>
            </a:r>
            <a:r>
              <a:rPr kumimoji="0" lang="pt-BR" sz="4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Mágino</a:t>
            </a:r>
            <a:endParaRPr kumimoji="0" lang="pt-BR" sz="44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sym typeface="Helvetica Neue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dirty="0" err="1" smtClean="0"/>
              <a:t>Cel</a:t>
            </a:r>
            <a:r>
              <a:rPr lang="pt-BR" sz="4400" dirty="0" smtClean="0"/>
              <a:t> Celso </a:t>
            </a:r>
            <a:r>
              <a:rPr lang="pt-BR" sz="4400" dirty="0" err="1" smtClean="0"/>
              <a:t>Pinhata</a:t>
            </a:r>
            <a:endParaRPr lang="pt-BR" sz="4400" dirty="0" smtClean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dirty="0" err="1" smtClean="0"/>
              <a:t>Ten</a:t>
            </a:r>
            <a:r>
              <a:rPr lang="pt-BR" sz="4400" dirty="0" smtClean="0"/>
              <a:t> </a:t>
            </a:r>
            <a:r>
              <a:rPr lang="pt-BR" sz="4400" dirty="0" err="1" smtClean="0"/>
              <a:t>Cel</a:t>
            </a:r>
            <a:r>
              <a:rPr lang="pt-BR" sz="4400" dirty="0" smtClean="0"/>
              <a:t> Dulcinéia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Cap</a:t>
            </a:r>
            <a:r>
              <a:rPr lang="pt-BR" sz="4400" dirty="0" smtClean="0"/>
              <a:t>itão PM Cunha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dirty="0" smtClean="0"/>
              <a:t>Guilherme </a:t>
            </a:r>
            <a:r>
              <a:rPr lang="pt-BR" sz="4400" dirty="0" err="1" smtClean="0"/>
              <a:t>Spina</a:t>
            </a:r>
            <a:endParaRPr lang="pt-BR" sz="4400" dirty="0" smtClean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Sub</a:t>
            </a:r>
            <a:r>
              <a:rPr kumimoji="0" lang="pt-BR" sz="4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 </a:t>
            </a:r>
            <a:r>
              <a:rPr kumimoji="0" lang="pt-BR" sz="4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Ten</a:t>
            </a:r>
            <a:r>
              <a:rPr kumimoji="0" lang="pt-BR" sz="4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 PM Amaral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dirty="0" smtClean="0"/>
              <a:t>Marcelo </a:t>
            </a:r>
            <a:r>
              <a:rPr lang="pt-BR" sz="4400" dirty="0" err="1" smtClean="0"/>
              <a:t>Candotti</a:t>
            </a:r>
            <a:endParaRPr lang="pt-BR" sz="4400" dirty="0" smtClean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sym typeface="Helvetica Neue Light"/>
              </a:rPr>
              <a:t>Roberto Rocha e Rafael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3600" dirty="0" smtClean="0"/>
          </a:p>
        </p:txBody>
      </p:sp>
    </p:spTree>
    <p:extLst>
      <p:ext uri="{BB962C8B-B14F-4D97-AF65-F5344CB8AC3E}">
        <p14:creationId xmlns:p14="http://schemas.microsoft.com/office/powerpoint/2010/main" val="1194410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imagem pode conter: 4 pessoas, pessoas sorrindo, pessoas em p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4372744"/>
            <a:ext cx="5472608" cy="365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m para lucas pocay prefe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16" y="4411361"/>
            <a:ext cx="4301911" cy="348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101801" y="176143"/>
            <a:ext cx="10660426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Especiais agradecimentos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dirty="0" smtClean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 smtClean="0"/>
              <a:t>Ana Lúcia </a:t>
            </a:r>
            <a:r>
              <a:rPr lang="pt-BR" dirty="0" err="1" smtClean="0"/>
              <a:t>Donnini</a:t>
            </a:r>
            <a:r>
              <a:rPr lang="pt-BR" dirty="0" smtClean="0"/>
              <a:t> – Gazeta de Pinheiros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Deputado </a:t>
            </a:r>
            <a:r>
              <a:rPr kumimoji="0" lang="pt-BR" sz="4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Cel</a:t>
            </a:r>
            <a:r>
              <a:rPr kumimoji="0" lang="pt-BR" sz="4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Camillo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aseline="0" dirty="0" err="1" smtClean="0"/>
              <a:t>Cel</a:t>
            </a:r>
            <a:r>
              <a:rPr lang="pt-BR" dirty="0" smtClean="0"/>
              <a:t> PM </a:t>
            </a:r>
            <a:r>
              <a:rPr lang="pt-BR" dirty="0" err="1" smtClean="0"/>
              <a:t>Cmt</a:t>
            </a:r>
            <a:r>
              <a:rPr lang="pt-BR" dirty="0" smtClean="0"/>
              <a:t> Geral Ricardo </a:t>
            </a:r>
            <a:r>
              <a:rPr lang="pt-BR" dirty="0" err="1" smtClean="0"/>
              <a:t>Gambaroni</a:t>
            </a:r>
            <a:endParaRPr kumimoji="0" lang="pt-BR" sz="4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Pretefeito</a:t>
            </a:r>
            <a:r>
              <a:rPr kumimoji="0" lang="pt-BR" sz="4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  <a:r>
              <a:rPr kumimoji="0" lang="pt-BR" sz="4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de Ourinhos Lucas </a:t>
            </a:r>
            <a:r>
              <a:rPr kumimoji="0" lang="pt-BR" sz="4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Pocay</a:t>
            </a:r>
            <a:endParaRPr kumimoji="0" lang="pt-BR" sz="4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25736" y="8175618"/>
            <a:ext cx="11953328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Cel</a:t>
            </a:r>
            <a:r>
              <a:rPr kumimoji="0" lang="pt-BR" sz="4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PM</a:t>
            </a:r>
            <a:r>
              <a:rPr kumimoji="0" lang="pt-BR" sz="4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Wagner Soares – Fone: (11) 98583-2234 e-mail: nextdoor2000@gmail.com</a:t>
            </a:r>
            <a:endParaRPr kumimoji="0" lang="pt-BR" sz="4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1669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81c163f6a3bb5fe8b883f71e100477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7500" y="0"/>
            <a:ext cx="1560576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5664200" y="1024880"/>
            <a:ext cx="3798789" cy="2950220"/>
          </a:xfrm>
          <a:prstGeom prst="wedgeEllipseCallout">
            <a:avLst>
              <a:gd name="adj1" fmla="val -49395"/>
              <a:gd name="adj2" fmla="val 62458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r>
              <a:t>Por que estamos aqui?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spaço Reservado para Imagem 127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67499" y="5508616"/>
            <a:ext cx="5702301" cy="3787784"/>
          </a:xfrm>
          <a:prstGeom prst="rect">
            <a:avLst/>
          </a:prstGeom>
        </p:spPr>
      </p:pic>
      <p:pic>
        <p:nvPicPr>
          <p:cNvPr id="129" name="Espaço Reservado para Imagem 128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67500" y="1676400"/>
            <a:ext cx="5697292" cy="3784600"/>
          </a:xfrm>
          <a:prstGeom prst="rect">
            <a:avLst/>
          </a:prstGeom>
        </p:spPr>
      </p:pic>
      <p:pic>
        <p:nvPicPr>
          <p:cNvPr id="130" name="Espaço Reservado para Imagem 129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6900" y="1698616"/>
            <a:ext cx="5600700" cy="7620001"/>
          </a:xfrm>
          <a:prstGeom prst="rect">
            <a:avLst/>
          </a:prstGeom>
        </p:spPr>
      </p:pic>
      <p:sp>
        <p:nvSpPr>
          <p:cNvPr id="131" name="Shape 131"/>
          <p:cNvSpPr>
            <a:spLocks noGrp="1"/>
          </p:cNvSpPr>
          <p:nvPr>
            <p:ph type="title" idx="4294967295"/>
          </p:nvPr>
        </p:nvSpPr>
        <p:spPr>
          <a:xfrm>
            <a:off x="596900" y="431800"/>
            <a:ext cx="12509500" cy="1196984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pt-BR" dirty="0" smtClean="0"/>
              <a:t>Case 1: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28" y="412304"/>
            <a:ext cx="456303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000646"/>
              </p:ext>
            </p:extLst>
          </p:nvPr>
        </p:nvGraphicFramePr>
        <p:xfrm>
          <a:off x="3334048" y="461757"/>
          <a:ext cx="6048672" cy="926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14820834" imgH="22707353" progId="AcroExch.Document.DC">
                  <p:embed/>
                </p:oleObj>
              </mc:Choice>
              <mc:Fallback>
                <p:oleObj name="Acrobat Document" r:id="rId3" imgW="14820834" imgH="227073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4048" y="461757"/>
                        <a:ext cx="6048672" cy="9266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959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agner\Documents\Eu\Apresentação\reunião comunidade comercial e ba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2" y="700336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agner\Documents\Eu\Apresentação\Reunião CICCR Operação Carnaval 2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5164831"/>
            <a:ext cx="5543939" cy="41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agner\Documents\Eu\Apresentação\Cap Daniel P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49" y="676600"/>
            <a:ext cx="5663950" cy="42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Wagner\Documents\Eu\Apresentação\PC Camera leitura faci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831" y="5040614"/>
            <a:ext cx="5875185" cy="44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74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Wagner\Documents\Eu\Apresentação\PC APM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448308"/>
            <a:ext cx="11953328" cy="89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941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agner\Documents\Eu\Apresentação\Operação Seg'd'Boa CARNAVAL 2015 - Vila Madalena PC PM e Comunid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628328"/>
            <a:ext cx="10873208" cy="81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102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agner\Documents\Eu\Apresentação\PC TRÁFICO DE DROG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916360"/>
            <a:ext cx="11041227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102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215</Words>
  <Application>Microsoft Office PowerPoint</Application>
  <PresentationFormat>Personalizar</PresentationFormat>
  <Paragraphs>66</Paragraphs>
  <Slides>24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6" baseType="lpstr">
      <vt:lpstr>Industrial</vt:lpstr>
      <vt:lpstr>Acrobat Document</vt:lpstr>
      <vt:lpstr>Apresentação do PowerPoint</vt:lpstr>
      <vt:lpstr>Plano Municipal de Segurança Pública</vt:lpstr>
      <vt:lpstr>Apresentação do PowerPoint</vt:lpstr>
      <vt:lpstr>Case 1: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Case 2 COFIN Diretoria de Finanças Polícia Militar</vt:lpstr>
      <vt:lpstr>Projeto Ourinhos</vt:lpstr>
      <vt:lpstr>Alinhamento Institucional</vt:lpstr>
      <vt:lpstr>Zona Azul Eletrônica??? Oportunidade ☺</vt:lpstr>
      <vt:lpstr>Oportunidades Adicionais</vt:lpstr>
      <vt:lpstr>Oportunidades Adicionais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Wagner</dc:creator>
  <cp:lastModifiedBy>Wagner</cp:lastModifiedBy>
  <cp:revision>28</cp:revision>
  <dcterms:modified xsi:type="dcterms:W3CDTF">2017-02-03T18:55:42Z</dcterms:modified>
</cp:coreProperties>
</file>